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4" r:id="rId2"/>
  </p:sldMasterIdLst>
  <p:notesMasterIdLst>
    <p:notesMasterId r:id="rId32"/>
  </p:notesMasterIdLst>
  <p:handoutMasterIdLst>
    <p:handoutMasterId r:id="rId33"/>
  </p:handoutMasterIdLst>
  <p:sldIdLst>
    <p:sldId id="343" r:id="rId3"/>
    <p:sldId id="332" r:id="rId4"/>
    <p:sldId id="381" r:id="rId5"/>
    <p:sldId id="346" r:id="rId6"/>
    <p:sldId id="349" r:id="rId7"/>
    <p:sldId id="350" r:id="rId8"/>
    <p:sldId id="348" r:id="rId9"/>
    <p:sldId id="344" r:id="rId10"/>
    <p:sldId id="352" r:id="rId11"/>
    <p:sldId id="351" r:id="rId12"/>
    <p:sldId id="378" r:id="rId13"/>
    <p:sldId id="379" r:id="rId14"/>
    <p:sldId id="354" r:id="rId15"/>
    <p:sldId id="365" r:id="rId16"/>
    <p:sldId id="367" r:id="rId17"/>
    <p:sldId id="366" r:id="rId18"/>
    <p:sldId id="368" r:id="rId19"/>
    <p:sldId id="364" r:id="rId20"/>
    <p:sldId id="372" r:id="rId21"/>
    <p:sldId id="374" r:id="rId22"/>
    <p:sldId id="375" r:id="rId23"/>
    <p:sldId id="377" r:id="rId24"/>
    <p:sldId id="380" r:id="rId25"/>
    <p:sldId id="355" r:id="rId26"/>
    <p:sldId id="357" r:id="rId27"/>
    <p:sldId id="359" r:id="rId28"/>
    <p:sldId id="360" r:id="rId29"/>
    <p:sldId id="358" r:id="rId30"/>
    <p:sldId id="363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343"/>
          </p14:sldIdLst>
        </p14:section>
        <p14:section name="REFERENCE SLIDES" id="{1BF493E7-959B-4098-9BC3-C5CDEA4CA9C0}">
          <p14:sldIdLst>
            <p14:sldId id="332"/>
            <p14:sldId id="381"/>
            <p14:sldId id="346"/>
            <p14:sldId id="349"/>
            <p14:sldId id="350"/>
            <p14:sldId id="348"/>
            <p14:sldId id="344"/>
            <p14:sldId id="352"/>
            <p14:sldId id="351"/>
            <p14:sldId id="378"/>
            <p14:sldId id="379"/>
            <p14:sldId id="354"/>
            <p14:sldId id="365"/>
            <p14:sldId id="367"/>
            <p14:sldId id="366"/>
            <p14:sldId id="368"/>
            <p14:sldId id="364"/>
            <p14:sldId id="372"/>
            <p14:sldId id="374"/>
            <p14:sldId id="375"/>
            <p14:sldId id="377"/>
            <p14:sldId id="380"/>
            <p14:sldId id="355"/>
            <p14:sldId id="357"/>
            <p14:sldId id="359"/>
            <p14:sldId id="360"/>
            <p14:sldId id="358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419AA-736A-4DA2-8966-90FCF38E72C6}" v="333" dt="2019-11-05T00:27:13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7" autoAdjust="0"/>
    <p:restoredTop sz="97586" autoAdjust="0"/>
  </p:normalViewPr>
  <p:slideViewPr>
    <p:cSldViewPr snapToGrid="0">
      <p:cViewPr>
        <p:scale>
          <a:sx n="130" d="100"/>
          <a:sy n="130" d="100"/>
        </p:scale>
        <p:origin x="1068" y="2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91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96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24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77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9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9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8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6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5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4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6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68DB-91B4-4E3A-A382-BE552352A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D2F86-CF6C-4D5A-8907-81DB6C3D3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4802-386E-46F6-BC63-28E88EF2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98A5-F362-4849-B215-0E0B3DBF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F80-073C-4D7F-85ED-D6E6AF0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0D5-5192-4C76-8C60-836A1D7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AFD5-0225-4172-A00A-386F8698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99E2D-F73F-4067-8584-1D4B4436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550-2A7C-42B7-AEA5-6316379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3875-1881-484D-B03F-983E8A12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1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CBAE-F315-4F43-9234-7FC98D1C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5388-AE73-4271-B406-1AD725CC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FF23-1ACA-46CF-9F71-E2C7E32C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532B-A38D-4088-BF0B-D3AF1808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5A61-F0D9-42EA-8A36-7387D83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6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7ABB-92B2-4F6A-B2CF-2770679B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F471-4F25-4625-B9C0-0E3128BD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F2A9F-DDE9-4452-8D4F-5BF72D6C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49BD5-726A-408C-BC84-69A90324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BD5F1-A026-4957-9231-4E21EF8D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5B041-ACD9-4087-88E6-93BA106E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8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AAED-6802-484B-AA56-BE23DE8B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85CE-A3DA-451D-B149-606A1038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CF882-EE79-47DD-A17E-8D426EC6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BFF41-5C74-421B-A2C8-B3B9E340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C05B1-F413-4ED7-B791-E2A091D73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80CED-6A42-4F4D-A6D1-B023DA3F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01B17-5BA2-4FF9-AB70-3AD39E1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0C2A2-701A-403D-B955-FB07C62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1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C6-B9F3-4B19-AD77-E803C8B8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F171-1CBD-4541-BE9D-CA0450B3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7721-AD49-4686-80D7-03CFB322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CF50B-5A26-4740-8C51-598A9771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C3187-281C-4D20-95D6-55571248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10BFD-F987-4518-B1DC-D3D5AF9B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61DB-2494-447B-9429-74C6DB9E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5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FDE-F775-4F1F-9136-EA8EA39A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B57A-9394-4907-955B-7BA16666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2361C-C424-4AAA-B8D6-D2E5A952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F5A3B-2F3D-4506-9C70-74AE371E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5382-DBF3-4D42-A952-3C720414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7FE36-EA7B-48A1-AD20-E8112DDA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8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9A0-EA3F-466E-97CB-2A8303B4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93D19-0FF4-4398-AEA4-A78C5573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3E8E1-C9D1-47AB-ACDC-D41D97AD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46E3-83F5-465E-BE0D-81BBDD4F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AC11D-7038-4BCF-B8F1-F96919C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3088A-FA5C-4F92-9AAC-9AFB3C7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2E5F-CCA0-490E-B5B8-7EED4C4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07A58-3B0F-405A-BF57-1FF7D17B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FFAC-E4A7-45D7-AADF-5C7FDE1D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6D81-C8C3-4372-B471-49CF837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3F02-DE96-4C0F-A83A-B8B1261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ACC7-E384-4C6B-85AE-FB729CCBC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A3250-C718-4A54-874B-D3F560C1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805B4-9DCA-44FA-89E3-CA198F1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234-EFD4-4627-BF3B-0AD9A2C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39E2D-CB26-4731-86F3-8AA4AC58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5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3984-2443-492E-8EEE-408AB58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2AE8-6712-48BA-8DAB-A37B8161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E90B-E07D-4C24-8940-AD9AC14E6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D945-25CF-4767-92CA-6873FEC8135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27F2-8466-4DE4-ADFF-027D34E2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96D2-F2EF-4E5C-8EE5-9CB3DBF82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b.vmware.com/s/article/21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s.msdn.microsoft.com/virtual_pc_guy/2010/05/14/hyper-v-and-dynamic-mac-address-regenerati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sql/sql-server-2008-r2/ms187912(v=sql.105)?redirectedfrom=MSD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api/rpcdce/nf-rpcdce-uuidcreatesequentia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PASS Speaker Idol 2019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 err="1"/>
              <a:t>Spooooooky</a:t>
            </a:r>
            <a:r>
              <a:rPr lang="en-US" dirty="0"/>
              <a:t>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this happen?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Failover to FCI or 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Migration to new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Migration to new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Change the tier of Azure SQL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Reimage an Azure VM with ephemeral 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run without explicit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Really any change to the server NIC MAC</a:t>
            </a:r>
          </a:p>
        </p:txBody>
      </p:sp>
    </p:spTree>
    <p:extLst>
      <p:ext uri="{BB962C8B-B14F-4D97-AF65-F5344CB8AC3E}">
        <p14:creationId xmlns:p14="http://schemas.microsoft.com/office/powerpoint/2010/main" val="428628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MAC change could even happen on startup!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VMWare</a:t>
            </a:r>
            <a:r>
              <a:rPr lang="en-US" sz="2800" dirty="0"/>
              <a:t>: “The MAC address of a powered-off virtual machine is not remembered. Thus it is possible that when a virtual machine is powered on again </a:t>
            </a:r>
            <a:r>
              <a:rPr lang="en-US" sz="2800" b="1" dirty="0"/>
              <a:t>it can get a different MAC address.” </a:t>
            </a:r>
            <a:r>
              <a:rPr lang="en-US" sz="1200" dirty="0">
                <a:hlinkClick r:id="rId3"/>
              </a:rPr>
              <a:t>https://kb.vmware.com/s/article/219</a:t>
            </a:r>
            <a:br>
              <a:rPr lang="en-US" sz="1200" dirty="0"/>
            </a:b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b="1" dirty="0"/>
              <a:t>Hyper-V</a:t>
            </a:r>
            <a:r>
              <a:rPr lang="en-US" sz="2800" dirty="0"/>
              <a:t> will generate an initial MAC address for the network adapter, and it </a:t>
            </a:r>
            <a:r>
              <a:rPr lang="en-US" sz="2800" b="1" dirty="0"/>
              <a:t>will regenerate the MAC address if it believes it is necessary.” </a:t>
            </a:r>
            <a:r>
              <a:rPr lang="en-US" sz="1200" dirty="0">
                <a:hlinkClick r:id="rId4"/>
              </a:rPr>
              <a:t>https://blogs.msdn.microsoft.com/virtual_pc_guy/2010/05/14/hyper-v-and-dynamic-mac-address-regeneration/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789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3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534864" cy="3418230"/>
          </a:xfrm>
        </p:spPr>
        <p:txBody>
          <a:bodyPr/>
          <a:lstStyle/>
          <a:p>
            <a:r>
              <a:rPr lang="en-US" sz="4400" dirty="0"/>
              <a:t>Behold, the </a:t>
            </a:r>
            <a:r>
              <a:rPr lang="en-US" sz="4400" b="1" dirty="0"/>
              <a:t>shocking foreign keys behavior!</a:t>
            </a:r>
          </a:p>
        </p:txBody>
      </p:sp>
    </p:spTree>
    <p:extLst>
      <p:ext uri="{BB962C8B-B14F-4D97-AF65-F5344CB8AC3E}">
        <p14:creationId xmlns:p14="http://schemas.microsoft.com/office/powerpoint/2010/main" val="411644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sz="3200" dirty="0"/>
              <a:t>I put 32000 rows in two tables.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972C-E2FC-4CBB-8491-AD1B7386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89" y="2900414"/>
            <a:ext cx="6466222" cy="22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Now I’m going to add a Foreign Key </a:t>
            </a:r>
          </a:p>
          <a:p>
            <a:r>
              <a:rPr lang="en-US" sz="3200" dirty="0"/>
              <a:t>on Table2.</a:t>
            </a:r>
            <a:r>
              <a:rPr lang="en-US" sz="3200" b="1" dirty="0"/>
              <a:t>table1id</a:t>
            </a:r>
            <a:r>
              <a:rPr lang="en-US" sz="3200" dirty="0"/>
              <a:t>,</a:t>
            </a:r>
          </a:p>
          <a:p>
            <a:r>
              <a:rPr lang="en-US" sz="3200" dirty="0"/>
              <a:t>referencing </a:t>
            </a:r>
            <a:r>
              <a:rPr lang="en-US" sz="3200" b="1" dirty="0"/>
              <a:t>table1.id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10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sz="3200" dirty="0"/>
              <a:t>Now, </a:t>
            </a:r>
            <a:r>
              <a:rPr lang="en-US" sz="3200" b="1" dirty="0"/>
              <a:t>same query</a:t>
            </a:r>
            <a:r>
              <a:rPr lang="en-US" sz="3200" dirty="0"/>
              <a:t>… keep your eye on the Clustered Index Scan on table1.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4DEFC-59C5-4A62-A4F3-D3FB24DC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57" y="3419729"/>
            <a:ext cx="5952512" cy="11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Gone!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600" dirty="0"/>
              <a:t>The Foreign Key allowed the scan on the </a:t>
            </a:r>
            <a:r>
              <a:rPr lang="en-US" sz="3600" b="1" dirty="0"/>
              <a:t>parent table </a:t>
            </a:r>
            <a:r>
              <a:rPr lang="en-US" sz="3600" i="1" dirty="0"/>
              <a:t>to vanish,</a:t>
            </a:r>
            <a:endParaRPr lang="en-US" sz="3600" dirty="0"/>
          </a:p>
          <a:p>
            <a:r>
              <a:rPr lang="en-US" sz="3600" dirty="0"/>
              <a:t>dropping the cost from 1.25 to 0.37 </a:t>
            </a:r>
          </a:p>
          <a:p>
            <a:r>
              <a:rPr lang="en-US" sz="3600" i="1" dirty="0"/>
              <a:t>without changing code or indexes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399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721527" cy="614029"/>
          </a:xfrm>
        </p:spPr>
        <p:txBody>
          <a:bodyPr/>
          <a:lstStyle/>
          <a:p>
            <a:r>
              <a:rPr lang="en-US" dirty="0"/>
              <a:t>Spooky Story from </a:t>
            </a:r>
            <a:r>
              <a:rPr lang="en-US" dirty="0" err="1"/>
              <a:t>SQLSat</a:t>
            </a:r>
            <a:r>
              <a:rPr lang="en-US" dirty="0"/>
              <a:t> Pensacola ’12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I was giving a lightning talk,</a:t>
            </a:r>
          </a:p>
          <a:p>
            <a:r>
              <a:rPr lang="en-US" sz="3200" dirty="0"/>
              <a:t>not unlike this talk, </a:t>
            </a:r>
          </a:p>
          <a:p>
            <a:r>
              <a:rPr lang="en-US" sz="3200" dirty="0"/>
              <a:t>on night, </a:t>
            </a:r>
          </a:p>
          <a:p>
            <a:r>
              <a:rPr lang="en-US" sz="3200" dirty="0"/>
              <a:t>not unlike this night…</a:t>
            </a:r>
          </a:p>
          <a:p>
            <a:r>
              <a:rPr lang="en-US" sz="3200" dirty="0"/>
              <a:t>And this trick demo didn’t work.</a:t>
            </a:r>
          </a:p>
          <a:p>
            <a:r>
              <a:rPr lang="en-US" sz="3200" dirty="0"/>
              <a:t>Both scans stayed despite my FK. Why?</a:t>
            </a:r>
          </a:p>
        </p:txBody>
      </p:sp>
    </p:spTree>
    <p:extLst>
      <p:ext uri="{BB962C8B-B14F-4D97-AF65-F5344CB8AC3E}">
        <p14:creationId xmlns:p14="http://schemas.microsoft.com/office/powerpoint/2010/main" val="15665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Mystery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Later, I found the spook in my database.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ED27F-01FE-4BD9-8DA9-639B16BA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1837373"/>
            <a:ext cx="7655545" cy="32299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E118AF-5F0D-4938-AC15-DE17C1ECB0E3}"/>
              </a:ext>
            </a:extLst>
          </p:cNvPr>
          <p:cNvSpPr/>
          <p:nvPr/>
        </p:nvSpPr>
        <p:spPr>
          <a:xfrm>
            <a:off x="4106833" y="4732901"/>
            <a:ext cx="285791" cy="2589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5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7" y="452224"/>
            <a:ext cx="2131099" cy="9608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Spooky</a:t>
            </a:r>
            <a:br>
              <a:rPr lang="en-US" dirty="0"/>
            </a:br>
            <a:r>
              <a:rPr lang="en-US" dirty="0"/>
              <a:t>SQL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SCARY nonsequential </a:t>
            </a:r>
            <a:r>
              <a:rPr lang="en-US" dirty="0" err="1"/>
              <a:t>newsequentialid</a:t>
            </a:r>
            <a:r>
              <a:rPr lang="en-US" dirty="0"/>
              <a:t>() GUIDs</a:t>
            </a:r>
          </a:p>
          <a:p>
            <a:r>
              <a:rPr lang="en-US" dirty="0"/>
              <a:t>SHOCKING foreign key behavior</a:t>
            </a:r>
          </a:p>
          <a:p>
            <a:r>
              <a:rPr lang="en-US" dirty="0"/>
              <a:t>TERRIFYING duplicate primary keys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800" i="1" dirty="0"/>
              <a:t>Features of night, brought to light!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seen SSMS script out a FK like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9575" y="1173409"/>
            <a:ext cx="8580898" cy="341823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dbo.table2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NOCHECK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FK_table2_table1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dbo.table1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id)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endParaRPr lang="en-US" sz="3200" dirty="0"/>
          </a:p>
          <a:p>
            <a:r>
              <a:rPr lang="en-US" sz="3200" dirty="0"/>
              <a:t>FK is created but isn’t trusted.</a:t>
            </a:r>
          </a:p>
          <a:p>
            <a:r>
              <a:rPr lang="en-US" sz="3200" dirty="0"/>
              <a:t>It doesn’t evaluate </a:t>
            </a:r>
            <a:r>
              <a:rPr lang="en-US" sz="3200" i="1" dirty="0"/>
              <a:t>existing rows, </a:t>
            </a:r>
          </a:p>
          <a:p>
            <a:r>
              <a:rPr lang="en-US" sz="3200" dirty="0"/>
              <a:t>and so it can’t help performance.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7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Check </a:t>
            </a:r>
            <a:r>
              <a:rPr lang="en-US" dirty="0" err="1"/>
              <a:t>Check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0" y="1173409"/>
            <a:ext cx="8481212" cy="3418230"/>
          </a:xfrm>
        </p:spPr>
        <p:txBody>
          <a:bodyPr/>
          <a:lstStyle/>
          <a:p>
            <a:r>
              <a:rPr lang="en-US" sz="3200" dirty="0"/>
              <a:t>Instead of what normally follows: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dbo.table2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FK_table2_table1;</a:t>
            </a: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00"/>
                </a:solidFill>
              </a:rPr>
              <a:t>What you need for a trusted FK is:</a:t>
            </a:r>
          </a:p>
          <a:p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dbo.table2 </a:t>
            </a:r>
          </a:p>
          <a:p>
            <a:r>
              <a:rPr lang="en-US" sz="2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CHECK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CONSTRAINT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FK_table2_table1; </a:t>
            </a:r>
          </a:p>
          <a:p>
            <a:pPr lvl="0">
              <a:buClr>
                <a:srgbClr val="33C0CD"/>
              </a:buClr>
            </a:pPr>
            <a:r>
              <a:rPr lang="en-US" sz="3200" dirty="0">
                <a:solidFill>
                  <a:srgbClr val="000000"/>
                </a:solidFill>
              </a:rPr>
              <a:t>WITH. CHECK. CHECK. Seriously!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NOT </a:t>
            </a:r>
            <a:r>
              <a:rPr lang="en-US" dirty="0" err="1"/>
              <a:t>not_trusted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After executing WITH CHECK </a:t>
            </a:r>
            <a:r>
              <a:rPr lang="en-US" sz="3200" dirty="0" err="1"/>
              <a:t>CHECK</a:t>
            </a:r>
            <a:r>
              <a:rPr lang="en-US" sz="3200" dirty="0"/>
              <a:t>, the FK is silently helping your queries again!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0418-8A13-46BC-875E-8525C2E6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1" y="2239098"/>
            <a:ext cx="6772440" cy="28207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8CB136-7613-4CBC-B2F9-A3C78C9F2DBB}"/>
              </a:ext>
            </a:extLst>
          </p:cNvPr>
          <p:cNvSpPr/>
          <p:nvPr/>
        </p:nvSpPr>
        <p:spPr>
          <a:xfrm>
            <a:off x="4106833" y="4742426"/>
            <a:ext cx="285791" cy="2589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174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Behold, </a:t>
            </a:r>
            <a:r>
              <a:rPr lang="en-US" sz="4400" b="1" dirty="0"/>
              <a:t>duplicate primary key horror!</a:t>
            </a:r>
          </a:p>
        </p:txBody>
      </p:sp>
    </p:spTree>
    <p:extLst>
      <p:ext uri="{BB962C8B-B14F-4D97-AF65-F5344CB8AC3E}">
        <p14:creationId xmlns:p14="http://schemas.microsoft.com/office/powerpoint/2010/main" val="3171600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primary key entries?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Many businesses have an </a:t>
            </a:r>
            <a:r>
              <a:rPr lang="en-US" sz="3200" b="1" dirty="0"/>
              <a:t>invoice</a:t>
            </a:r>
            <a:r>
              <a:rPr lang="en-US" sz="3200" dirty="0"/>
              <a:t> or </a:t>
            </a:r>
            <a:r>
              <a:rPr lang="en-US" sz="3200" b="1" dirty="0"/>
              <a:t>line item</a:t>
            </a:r>
            <a:r>
              <a:rPr lang="en-US" sz="3200" dirty="0"/>
              <a:t> or </a:t>
            </a:r>
            <a:r>
              <a:rPr lang="en-US" sz="3200" b="1" dirty="0"/>
              <a:t>reference</a:t>
            </a:r>
            <a:r>
              <a:rPr lang="en-US" sz="3200" dirty="0"/>
              <a:t> </a:t>
            </a:r>
            <a:r>
              <a:rPr lang="en-US" sz="3200" b="1" dirty="0"/>
              <a:t>num</a:t>
            </a:r>
            <a:r>
              <a:rPr lang="en-US" sz="3200" dirty="0"/>
              <a:t> system that looks like this:</a:t>
            </a:r>
          </a:p>
          <a:p>
            <a:r>
              <a:rPr lang="en-US" sz="3200" b="1" dirty="0" err="1"/>
              <a:t>YearInvoice.LineItem</a:t>
            </a:r>
            <a:endParaRPr lang="en-US" sz="3200" b="1" dirty="0"/>
          </a:p>
          <a:p>
            <a:r>
              <a:rPr lang="en-US" sz="2800" dirty="0"/>
              <a:t>For example:</a:t>
            </a:r>
          </a:p>
          <a:p>
            <a:r>
              <a:rPr lang="en-US" sz="2800" dirty="0"/>
              <a:t>2019000000100.001</a:t>
            </a:r>
          </a:p>
          <a:p>
            <a:r>
              <a:rPr lang="en-US" sz="2800" dirty="0"/>
              <a:t>2019000000100.002</a:t>
            </a:r>
          </a:p>
          <a:p>
            <a:r>
              <a:rPr lang="en-US" sz="2800" dirty="0"/>
              <a:t>2019000000100.003…</a:t>
            </a:r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251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Float/real is a </a:t>
            </a:r>
            <a:r>
              <a:rPr lang="en-US" i="1" dirty="0"/>
              <a:t>floating point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000" dirty="0"/>
              <a:t>Approximate numeric data types that </a:t>
            </a:r>
            <a:r>
              <a:rPr lang="en-US" sz="4000" b="1" dirty="0"/>
              <a:t>do not store the exact values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They store an </a:t>
            </a:r>
            <a:r>
              <a:rPr lang="en-US" sz="4000" b="1" dirty="0"/>
              <a:t>extremely close approximation</a:t>
            </a:r>
            <a:r>
              <a:rPr lang="en-US" sz="4000" dirty="0"/>
              <a:t>, </a:t>
            </a:r>
            <a:r>
              <a:rPr lang="en-US" sz="4000" b="1" dirty="0"/>
              <a:t>rounding up.</a:t>
            </a:r>
          </a:p>
        </p:txBody>
      </p:sp>
    </p:spTree>
    <p:extLst>
      <p:ext uri="{BB962C8B-B14F-4D97-AF65-F5344CB8AC3E}">
        <p14:creationId xmlns:p14="http://schemas.microsoft.com/office/powerpoint/2010/main" val="1736812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Were Warned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600" dirty="0"/>
              <a:t>Only use float </a:t>
            </a:r>
            <a:r>
              <a:rPr lang="en-US" sz="3600" b="1" dirty="0"/>
              <a:t>if</a:t>
            </a:r>
            <a:r>
              <a:rPr lang="en-US" sz="3600" dirty="0"/>
              <a:t> the max precision of decimal (38 digits!) </a:t>
            </a:r>
            <a:r>
              <a:rPr lang="en-US" sz="3600" b="1" dirty="0"/>
              <a:t>is insufficient </a:t>
            </a:r>
            <a:r>
              <a:rPr lang="en-US" sz="3600" dirty="0"/>
              <a:t>and you’re also ok with </a:t>
            </a:r>
            <a:r>
              <a:rPr lang="en-US" sz="3600" b="1" dirty="0"/>
              <a:t>rounded results</a:t>
            </a:r>
            <a:r>
              <a:rPr lang="en-US" sz="3600" dirty="0"/>
              <a:t>!</a:t>
            </a:r>
          </a:p>
          <a:p>
            <a:r>
              <a:rPr lang="en-US" sz="3600" dirty="0"/>
              <a:t>Further warnings from Microsoft Docs: </a:t>
            </a:r>
          </a:p>
          <a:p>
            <a:r>
              <a:rPr lang="en-US" sz="3200" dirty="0"/>
              <a:t>“</a:t>
            </a:r>
            <a:r>
              <a:rPr lang="en-US" sz="3200" b="1" dirty="0"/>
              <a:t>Avoid using float/real columns in WHERE clause</a:t>
            </a:r>
            <a:r>
              <a:rPr lang="en-US" sz="3200" dirty="0"/>
              <a:t>, especially = and &lt;&gt; operators.” </a:t>
            </a:r>
            <a:r>
              <a:rPr lang="en-US" sz="1100" dirty="0">
                <a:hlinkClick r:id="rId3"/>
              </a:rPr>
              <a:t>https://docs.microsoft.com/en-us/previous-versions/sql/sql-server-2008-r2/ms187912(v=sql.105)?redirectedfrom=MSDN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642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Lab - float as pk </a:t>
            </a:r>
            <a:r>
              <a:rPr lang="en-US" sz="3200" dirty="0" err="1"/>
              <a:t>problems.sql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586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168A0-8367-401A-B060-4821786434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800" dirty="0"/>
              <a:t>Hopefully you are all not too scared to enjoy the rest of PASS Summit 2019!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13CEB-3FEC-4910-AE4C-F012B05D1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05446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1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b="1" dirty="0"/>
              <a:t>Behold, the fright of the </a:t>
            </a:r>
            <a:r>
              <a:rPr lang="en-US" sz="4400" b="1" dirty="0" err="1"/>
              <a:t>newsequentialid</a:t>
            </a:r>
            <a:r>
              <a:rPr lang="en-US" sz="4400" b="1" dirty="0"/>
              <a:t>()!</a:t>
            </a:r>
          </a:p>
        </p:txBody>
      </p:sp>
    </p:spTree>
    <p:extLst>
      <p:ext uri="{BB962C8B-B14F-4D97-AF65-F5344CB8AC3E}">
        <p14:creationId xmlns:p14="http://schemas.microsoft.com/office/powerpoint/2010/main" val="182232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set the stage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E53A7-4D94-4C0B-9CA9-895780FA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3461"/>
            <a:ext cx="9144000" cy="97461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A1A7C8-E2C2-4611-A124-4DA1C16D84EF}"/>
              </a:ext>
            </a:extLst>
          </p:cNvPr>
          <p:cNvSpPr/>
          <p:nvPr/>
        </p:nvSpPr>
        <p:spPr>
          <a:xfrm>
            <a:off x="5861713" y="1961906"/>
            <a:ext cx="1876567" cy="288862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63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5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Ran some inserts, caused some things to happen, and then…</a:t>
            </a:r>
          </a:p>
        </p:txBody>
      </p:sp>
    </p:spTree>
    <p:extLst>
      <p:ext uri="{BB962C8B-B14F-4D97-AF65-F5344CB8AC3E}">
        <p14:creationId xmlns:p14="http://schemas.microsoft.com/office/powerpoint/2010/main" val="45111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85251-283E-4FBE-9777-658E90F9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r="1028"/>
          <a:stretch/>
        </p:blipFill>
        <p:spPr>
          <a:xfrm>
            <a:off x="163112" y="2677394"/>
            <a:ext cx="8980887" cy="20939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CE22A0C-F9E3-4DB0-B1AC-4A6EA7F0D3C5}"/>
              </a:ext>
            </a:extLst>
          </p:cNvPr>
          <p:cNvSpPr/>
          <p:nvPr/>
        </p:nvSpPr>
        <p:spPr>
          <a:xfrm>
            <a:off x="4485800" y="3511296"/>
            <a:ext cx="4495088" cy="892454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8E4DE-DA5A-41F2-96C0-FF19A1F8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6" y="1062390"/>
            <a:ext cx="3233380" cy="81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49C6-1703-4FAB-8A0F-EC8C8439C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50"/>
          <a:stretch/>
        </p:blipFill>
        <p:spPr>
          <a:xfrm>
            <a:off x="163113" y="2114216"/>
            <a:ext cx="8980887" cy="570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0AD491-75EF-4FC3-80B3-9CB1B14715F3}"/>
              </a:ext>
            </a:extLst>
          </p:cNvPr>
          <p:cNvSpPr/>
          <p:nvPr/>
        </p:nvSpPr>
        <p:spPr>
          <a:xfrm>
            <a:off x="94004" y="1419159"/>
            <a:ext cx="2503918" cy="591621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E6A4-D408-4618-9A83-9FAF1D4EBD05}"/>
              </a:ext>
            </a:extLst>
          </p:cNvPr>
          <p:cNvSpPr/>
          <p:nvPr/>
        </p:nvSpPr>
        <p:spPr>
          <a:xfrm>
            <a:off x="1473422" y="-199226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833F5-B512-4DC1-ADB7-6B6F350B1C28}"/>
              </a:ext>
            </a:extLst>
          </p:cNvPr>
          <p:cNvSpPr/>
          <p:nvPr/>
        </p:nvSpPr>
        <p:spPr>
          <a:xfrm>
            <a:off x="1420336" y="-2060867"/>
            <a:ext cx="227920" cy="316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08B1-146C-43FE-9D2C-E47A4CB429A9}"/>
              </a:ext>
            </a:extLst>
          </p:cNvPr>
          <p:cNvSpPr/>
          <p:nvPr/>
        </p:nvSpPr>
        <p:spPr>
          <a:xfrm>
            <a:off x="1691979" y="-71134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E3561-FE6C-4755-8613-F9450ACA8D4F}"/>
              </a:ext>
            </a:extLst>
          </p:cNvPr>
          <p:cNvSpPr/>
          <p:nvPr/>
        </p:nvSpPr>
        <p:spPr>
          <a:xfrm>
            <a:off x="1642846" y="-83079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993EF-9F69-46EE-B08F-554DB4419332}"/>
              </a:ext>
            </a:extLst>
          </p:cNvPr>
          <p:cNvSpPr/>
          <p:nvPr/>
        </p:nvSpPr>
        <p:spPr>
          <a:xfrm>
            <a:off x="5466205" y="-1952303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B8A8-C0F1-452C-96FD-387E217122E6}"/>
              </a:ext>
            </a:extLst>
          </p:cNvPr>
          <p:cNvSpPr/>
          <p:nvPr/>
        </p:nvSpPr>
        <p:spPr>
          <a:xfrm>
            <a:off x="5413119" y="-2060867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2533-A800-4AB7-9D5C-F76721E8DCC1}"/>
              </a:ext>
            </a:extLst>
          </p:cNvPr>
          <p:cNvSpPr/>
          <p:nvPr/>
        </p:nvSpPr>
        <p:spPr>
          <a:xfrm>
            <a:off x="5710056" y="-181464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02223-1BF0-4A88-999A-780127CA5CBF}"/>
              </a:ext>
            </a:extLst>
          </p:cNvPr>
          <p:cNvSpPr txBox="1"/>
          <p:nvPr/>
        </p:nvSpPr>
        <p:spPr>
          <a:xfrm>
            <a:off x="20440" y="1"/>
            <a:ext cx="513410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defTabSz="685800"/>
            <a:r>
              <a:rPr lang="en-US" b="1" spc="-300" dirty="0"/>
              <a:t>INSERT SORT ORDER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85E482-19FF-4FD1-9E5B-1352AE655F41}"/>
              </a:ext>
            </a:extLst>
          </p:cNvPr>
          <p:cNvCxnSpPr>
            <a:cxnSpLocks/>
          </p:cNvCxnSpPr>
          <p:nvPr/>
        </p:nvCxnSpPr>
        <p:spPr>
          <a:xfrm>
            <a:off x="689998" y="1006775"/>
            <a:ext cx="8192" cy="3237565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23E39-AFB2-4DFA-8DC1-DD10AB7405A8}"/>
              </a:ext>
            </a:extLst>
          </p:cNvPr>
          <p:cNvSpPr/>
          <p:nvPr/>
        </p:nvSpPr>
        <p:spPr>
          <a:xfrm>
            <a:off x="5967679" y="57385"/>
            <a:ext cx="160160" cy="30824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85EA9-C641-455D-8927-AC37AB1DC901}"/>
              </a:ext>
            </a:extLst>
          </p:cNvPr>
          <p:cNvSpPr/>
          <p:nvPr/>
        </p:nvSpPr>
        <p:spPr>
          <a:xfrm>
            <a:off x="6225597" y="-293473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902581-2BAB-4117-A0DE-9A09961EABF5}"/>
              </a:ext>
            </a:extLst>
          </p:cNvPr>
          <p:cNvSpPr/>
          <p:nvPr/>
        </p:nvSpPr>
        <p:spPr>
          <a:xfrm>
            <a:off x="1892469" y="56725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9F6855-C9BB-4FEB-B810-A7CB5715784D}"/>
              </a:ext>
            </a:extLst>
          </p:cNvPr>
          <p:cNvSpPr/>
          <p:nvPr/>
        </p:nvSpPr>
        <p:spPr>
          <a:xfrm>
            <a:off x="1871810" y="44780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left background box">
            <a:extLst>
              <a:ext uri="{FF2B5EF4-FFF2-40B4-BE49-F238E27FC236}">
                <a16:creationId xmlns:a16="http://schemas.microsoft.com/office/drawing/2014/main" id="{17210E22-FC75-4514-890F-51A83E34A049}"/>
              </a:ext>
            </a:extLst>
          </p:cNvPr>
          <p:cNvSpPr/>
          <p:nvPr/>
        </p:nvSpPr>
        <p:spPr>
          <a:xfrm>
            <a:off x="1239425" y="0"/>
            <a:ext cx="3644179" cy="5143500"/>
          </a:xfrm>
          <a:prstGeom prst="rect">
            <a:avLst/>
          </a:prstGeom>
          <a:solidFill>
            <a:srgbClr val="DAE3F3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AEF8C2-3E3F-43E8-8122-A23C89D8D4A7}"/>
              </a:ext>
            </a:extLst>
          </p:cNvPr>
          <p:cNvSpPr/>
          <p:nvPr/>
        </p:nvSpPr>
        <p:spPr>
          <a:xfrm>
            <a:off x="5653303" y="-193043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EFCA03-5FBB-48AC-A4F8-D0E4F77A0A69}"/>
              </a:ext>
            </a:extLst>
          </p:cNvPr>
          <p:cNvSpPr/>
          <p:nvPr/>
        </p:nvSpPr>
        <p:spPr>
          <a:xfrm>
            <a:off x="5914593" y="-62065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D076DB-A35C-45D2-8B8C-0B6923B90B31}"/>
              </a:ext>
            </a:extLst>
          </p:cNvPr>
          <p:cNvSpPr/>
          <p:nvPr/>
        </p:nvSpPr>
        <p:spPr>
          <a:xfrm>
            <a:off x="6168844" y="-305052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07B88B-F423-4BCD-8BBC-B2C341B5C5DA}"/>
              </a:ext>
            </a:extLst>
          </p:cNvPr>
          <p:cNvSpPr txBox="1"/>
          <p:nvPr/>
        </p:nvSpPr>
        <p:spPr>
          <a:xfrm>
            <a:off x="1239425" y="50803"/>
            <a:ext cx="3624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Expected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of 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newsequentialid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BAC08-D53A-433C-9B3A-04423B3E4D6B}"/>
              </a:ext>
            </a:extLst>
          </p:cNvPr>
          <p:cNvSpPr txBox="1"/>
          <p:nvPr/>
        </p:nvSpPr>
        <p:spPr>
          <a:xfrm>
            <a:off x="1989277" y="2075110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BCC4D-54D4-4CC6-970B-131802AF3784}"/>
              </a:ext>
            </a:extLst>
          </p:cNvPr>
          <p:cNvSpPr txBox="1"/>
          <p:nvPr/>
        </p:nvSpPr>
        <p:spPr>
          <a:xfrm>
            <a:off x="2165057" y="3394435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D0F18D-FF14-4D06-A776-0B83DA9F2902}"/>
              </a:ext>
            </a:extLst>
          </p:cNvPr>
          <p:cNvSpPr/>
          <p:nvPr/>
        </p:nvSpPr>
        <p:spPr>
          <a:xfrm>
            <a:off x="6478815" y="-967288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C6B5E6-7727-428A-8FEF-CF56DB08DE0D}"/>
              </a:ext>
            </a:extLst>
          </p:cNvPr>
          <p:cNvSpPr/>
          <p:nvPr/>
        </p:nvSpPr>
        <p:spPr>
          <a:xfrm>
            <a:off x="6708828" y="93862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7C29C1-53C6-4740-AD86-E43775E6FB26}"/>
              </a:ext>
            </a:extLst>
          </p:cNvPr>
          <p:cNvSpPr/>
          <p:nvPr/>
        </p:nvSpPr>
        <p:spPr>
          <a:xfrm>
            <a:off x="6425729" y="-108673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8D247-A762-4F8B-BF9E-DA97FA27B966}"/>
              </a:ext>
            </a:extLst>
          </p:cNvPr>
          <p:cNvSpPr/>
          <p:nvPr/>
        </p:nvSpPr>
        <p:spPr>
          <a:xfrm>
            <a:off x="6652075" y="822844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ight background box">
            <a:extLst>
              <a:ext uri="{FF2B5EF4-FFF2-40B4-BE49-F238E27FC236}">
                <a16:creationId xmlns:a16="http://schemas.microsoft.com/office/drawing/2014/main" id="{D6CF702A-AE2C-4F65-ADEC-77EC85A4E731}"/>
              </a:ext>
            </a:extLst>
          </p:cNvPr>
          <p:cNvSpPr/>
          <p:nvPr/>
        </p:nvSpPr>
        <p:spPr>
          <a:xfrm>
            <a:off x="5047707" y="-1"/>
            <a:ext cx="3644179" cy="5143500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B383F-CBF1-4B7B-A7F8-B828F5DFDE3B}"/>
              </a:ext>
            </a:extLst>
          </p:cNvPr>
          <p:cNvSpPr txBox="1"/>
          <p:nvPr/>
        </p:nvSpPr>
        <p:spPr>
          <a:xfrm>
            <a:off x="5903909" y="2408615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change</a:t>
            </a:r>
            <a:r>
              <a:rPr lang="en-US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A0914F-48A5-4A1A-8ABF-1BBDE484867C}"/>
              </a:ext>
            </a:extLst>
          </p:cNvPr>
          <p:cNvSpPr txBox="1"/>
          <p:nvPr/>
        </p:nvSpPr>
        <p:spPr>
          <a:xfrm>
            <a:off x="5632048" y="2111938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76CB-B22C-4D45-B51D-1D45B8B3586C}"/>
              </a:ext>
            </a:extLst>
          </p:cNvPr>
          <p:cNvSpPr txBox="1"/>
          <p:nvPr/>
        </p:nvSpPr>
        <p:spPr>
          <a:xfrm>
            <a:off x="6104979" y="4161839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6BCA7-DCE7-471F-87DE-9F3AFDE258B4}"/>
              </a:ext>
            </a:extLst>
          </p:cNvPr>
          <p:cNvSpPr txBox="1"/>
          <p:nvPr/>
        </p:nvSpPr>
        <p:spPr>
          <a:xfrm>
            <a:off x="5407159" y="4747561"/>
            <a:ext cx="363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Fragmentation Upon Insertion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0C351-A99A-4262-B4A9-8E493271716B}"/>
              </a:ext>
            </a:extLst>
          </p:cNvPr>
          <p:cNvSpPr txBox="1"/>
          <p:nvPr/>
        </p:nvSpPr>
        <p:spPr>
          <a:xfrm>
            <a:off x="2858869" y="4743387"/>
            <a:ext cx="2153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Fragmentation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164B30-BC9C-4BBD-971D-5454A22D1854}"/>
              </a:ext>
            </a:extLst>
          </p:cNvPr>
          <p:cNvSpPr txBox="1"/>
          <p:nvPr/>
        </p:nvSpPr>
        <p:spPr>
          <a:xfrm>
            <a:off x="6616115" y="3137166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3AD8F-960C-4AF4-98F5-3282753B805C}"/>
              </a:ext>
            </a:extLst>
          </p:cNvPr>
          <p:cNvSpPr txBox="1"/>
          <p:nvPr/>
        </p:nvSpPr>
        <p:spPr>
          <a:xfrm>
            <a:off x="5077964" y="0"/>
            <a:ext cx="34417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Actual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when seed changes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6387A-8094-4184-8657-472984F01332}"/>
              </a:ext>
            </a:extLst>
          </p:cNvPr>
          <p:cNvSpPr txBox="1"/>
          <p:nvPr/>
        </p:nvSpPr>
        <p:spPr>
          <a:xfrm>
            <a:off x="6366353" y="1205163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</p:spTree>
    <p:extLst>
      <p:ext uri="{BB962C8B-B14F-4D97-AF65-F5344CB8AC3E}">
        <p14:creationId xmlns:p14="http://schemas.microsoft.com/office/powerpoint/2010/main" val="33793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32099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46914E-7 L 2.77556E-1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5679E-6 L 0.00035 0.379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2.77778E-7 0.2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-4.72222E-6 0.2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34568E-6 L -3.33333E-6 0.2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3457E-6 L -1.11111E-6 0.2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1" grpId="0" animBg="1"/>
      <p:bldP spid="23" grpId="0" animBg="1"/>
      <p:bldP spid="25" grpId="0" animBg="1"/>
      <p:bldP spid="2" grpId="0"/>
      <p:bldP spid="24" grpId="0"/>
      <p:bldP spid="37" grpId="0" animBg="1"/>
      <p:bldP spid="38" grpId="0" animBg="1"/>
      <p:bldP spid="22" grpId="0" animBg="1"/>
      <p:bldP spid="27" grpId="0"/>
      <p:bldP spid="28" grpId="0"/>
      <p:bldP spid="29" grpId="0"/>
      <p:bldP spid="16" grpId="0"/>
      <p:bldP spid="36" grpId="0"/>
      <p:bldP spid="41" grpId="0"/>
      <p:bldP spid="34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Nonsequential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C++ function </a:t>
            </a:r>
            <a:r>
              <a:rPr lang="en-US" sz="3200" dirty="0" err="1"/>
              <a:t>UuidCreateSequential</a:t>
            </a:r>
            <a:r>
              <a:rPr lang="en-US" sz="3200" dirty="0"/>
              <a:t> is based on the </a:t>
            </a:r>
            <a:r>
              <a:rPr lang="en-US" sz="3200" b="1" dirty="0"/>
              <a:t>MAC address of the NIC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</a:t>
            </a:r>
            <a:r>
              <a:rPr lang="en-US" sz="3200" b="1" dirty="0"/>
              <a:t>Never</a:t>
            </a:r>
            <a:r>
              <a:rPr lang="en-US" sz="3200" dirty="0"/>
              <a:t> use to identify an object that is </a:t>
            </a:r>
            <a:r>
              <a:rPr lang="en-US" sz="3200" b="1" dirty="0"/>
              <a:t>not</a:t>
            </a:r>
            <a:r>
              <a:rPr lang="en-US" sz="3200" dirty="0"/>
              <a:t> </a:t>
            </a:r>
            <a:r>
              <a:rPr lang="en-US" sz="3200" b="1" dirty="0"/>
              <a:t>strictly local to your computer</a:t>
            </a:r>
            <a:r>
              <a:rPr lang="en-US" sz="3200" dirty="0"/>
              <a:t>.“</a:t>
            </a:r>
            <a:br>
              <a:rPr lang="en-US" sz="3200" dirty="0"/>
            </a:br>
            <a:r>
              <a:rPr lang="en-US" sz="1200" dirty="0">
                <a:hlinkClick r:id="rId3"/>
              </a:rPr>
              <a:t>https://docs.microsoft.com/en-us/windows/win32/api/rpcdce/nf-rpcdce-uuidcreatesequential</a:t>
            </a: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change to the MAC will change the </a:t>
            </a:r>
            <a:r>
              <a:rPr lang="en-US" sz="3200" dirty="0" err="1"/>
              <a:t>newsequentialid</a:t>
            </a:r>
            <a:r>
              <a:rPr lang="en-US" sz="3200" dirty="0"/>
              <a:t>() seed!</a:t>
            </a:r>
          </a:p>
        </p:txBody>
      </p:sp>
    </p:spTree>
    <p:extLst>
      <p:ext uri="{BB962C8B-B14F-4D97-AF65-F5344CB8AC3E}">
        <p14:creationId xmlns:p14="http://schemas.microsoft.com/office/powerpoint/2010/main" val="1305200924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4949</TotalTime>
  <Words>711</Words>
  <Application>Microsoft Office PowerPoint</Application>
  <PresentationFormat>On-screen Show (16:9)</PresentationFormat>
  <Paragraphs>135</Paragraphs>
  <Slides>29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Spooooooky SQL</vt:lpstr>
      <vt:lpstr>Spooky SQL Stories </vt:lpstr>
      <vt:lpstr>PowerPoint Presentation</vt:lpstr>
      <vt:lpstr>Fright #1</vt:lpstr>
      <vt:lpstr>Consequential newsequentialid()</vt:lpstr>
      <vt:lpstr>Consequential newsequentialid()</vt:lpstr>
      <vt:lpstr>Consequential newsequentialid()</vt:lpstr>
      <vt:lpstr>PowerPoint Presentation</vt:lpstr>
      <vt:lpstr>Consequential Nonsequential</vt:lpstr>
      <vt:lpstr>How could this happen?</vt:lpstr>
      <vt:lpstr>MAC change could even happen on startup!</vt:lpstr>
      <vt:lpstr>PowerPoint Presentation</vt:lpstr>
      <vt:lpstr>Fright #2</vt:lpstr>
      <vt:lpstr>Foreign Keys Magic</vt:lpstr>
      <vt:lpstr>Foreign Keys Magic</vt:lpstr>
      <vt:lpstr>Foreign Keys Magic</vt:lpstr>
      <vt:lpstr>It’s Gone!</vt:lpstr>
      <vt:lpstr>Spooky Story from SQLSat Pensacola ’12</vt:lpstr>
      <vt:lpstr>Foreign Keys Mystery</vt:lpstr>
      <vt:lpstr>Ever seen SSMS script out a FK like this?</vt:lpstr>
      <vt:lpstr>Mic Check Check </vt:lpstr>
      <vt:lpstr>Now NOT not_trusted</vt:lpstr>
      <vt:lpstr>PowerPoint Presentation</vt:lpstr>
      <vt:lpstr>Fright #3</vt:lpstr>
      <vt:lpstr>Duplicate primary key entries?</vt:lpstr>
      <vt:lpstr>Float/real is a floating point</vt:lpstr>
      <vt:lpstr>You Were Warned</vt:lpstr>
      <vt:lpstr>Float as PK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William Assaf</cp:lastModifiedBy>
  <cp:revision>1181</cp:revision>
  <dcterms:created xsi:type="dcterms:W3CDTF">2013-07-12T18:23:55Z</dcterms:created>
  <dcterms:modified xsi:type="dcterms:W3CDTF">2019-11-07T00:24:51Z</dcterms:modified>
</cp:coreProperties>
</file>